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68" r:id="rId2"/>
    <p:sldId id="286" r:id="rId3"/>
    <p:sldId id="315" r:id="rId4"/>
    <p:sldId id="314" r:id="rId5"/>
    <p:sldId id="316" r:id="rId6"/>
    <p:sldId id="317" r:id="rId7"/>
    <p:sldId id="318" r:id="rId8"/>
    <p:sldId id="319" r:id="rId9"/>
    <p:sldId id="320" r:id="rId10"/>
    <p:sldId id="312" r:id="rId11"/>
    <p:sldId id="313" r:id="rId12"/>
    <p:sldId id="321" r:id="rId13"/>
    <p:sldId id="287" r:id="rId14"/>
    <p:sldId id="308" r:id="rId15"/>
    <p:sldId id="296" r:id="rId1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6433" autoAdjust="0"/>
  </p:normalViewPr>
  <p:slideViewPr>
    <p:cSldViewPr snapToGrid="0" showGuides="1">
      <p:cViewPr varScale="1">
        <p:scale>
          <a:sx n="144" d="100"/>
          <a:sy n="144" d="100"/>
        </p:scale>
        <p:origin x="704" y="184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704AF-B302-8B99-2867-6509640E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0BE29CC-6DD2-DA5F-30FF-46D0BDDEE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FA88A8D-262A-DE35-F462-ECB1FAD71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D522349-145B-7DBD-85F8-70ED8C61F4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29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E6D6-8074-B014-EFE8-AB9BCF323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9DFDC8C-4C66-7B3E-241C-0901898E1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1F1D3E1-5571-6DE5-221D-BB1190155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6FB516-FAD4-3190-DD7E-3D2D9B62B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708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0220-3398-E9E7-BC56-A39EA172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D87CF1A-11CF-F0BB-2AA0-79E476B05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325A974-AEC8-8B87-69C3-765F4F6E9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46B1BB9-2C11-68CF-829C-4218C5675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215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D2AA8-F049-47BA-B6D3-3DC9B460E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FE9A48-1BCC-855F-5D80-CF1D114B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A5230CD-0205-EE8A-A4FC-6B4182C47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866266-993E-D45F-7759-CBA88F974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08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E1E5-003F-6472-4877-02EF48F7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D3212FE-3406-A9D0-3D74-71FAA7FD6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FED1D70-F5AF-A6B5-8678-106CFEAEC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AB814C-F1A6-C846-7380-7552B4ACF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027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4AD1-E24D-C270-41BD-367184CC1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00D3711-C5BE-C857-DB4E-B6FE22FCA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829B2AA-ED39-6457-4FE2-BEED94059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5EA6F0-7F18-D559-2317-7176F8011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87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E3C3B-4E5A-80B6-DF23-44504F8F8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5E6D09A-B547-DB81-F092-ED4EFD3DC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BDD9BB-6504-F6FC-2048-692D896A9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73EB44-9BF0-0751-C1E4-9E9E60B4A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3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7A5A-F777-4153-D130-448F41A0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3B2828-53E6-4301-63B0-C1B286D48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5C0D96-E15D-6C10-7A47-AE3C7507A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E78F74-C07B-1579-C66B-633C14C782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66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C655C-C158-B95E-3963-B29E230BF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0427693-1EC6-F500-4342-698FE7D94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07E6970-2208-F338-6B38-2A2178A6D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AB5824-71B6-0E06-C057-FB001D3EA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95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96E8-6D34-21BF-3892-649CBC9B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EDBC355-FB57-643C-5D3B-6C2D19E8C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1223082-48B1-EF68-3B9C-6E477F551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13ED95-6DB7-94F0-6522-D43DBFC60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46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3B77-DD4E-EDEC-B602-51741911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F19B8EB-9E7D-77CA-A2A1-8A335E8A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E61CF40-25EE-7CC5-91A5-69E97BCB2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96F315-BA95-019B-AA62-34A74A9E8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96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FBBFC-277C-A438-47CE-4D66191C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85DA4DA-6E07-8B26-AC2F-3BA825AC5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E237E37-0F34-7BEF-1784-C7229BA79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46731AB-8482-67A8-B71B-02CFFAB66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51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16869-ABAE-D1E4-1B95-0D2F1FD5A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CC621E3-4A6B-647B-E9D1-0F9774E30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050803C-B386-E342-F550-AD2D226AF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599C9E6-16AD-443C-6465-E92A520968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864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F837-858F-00F8-7FF1-717A29D6D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ADC9230-FFDF-5C15-9872-F067237F3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506B8D1-526D-3CBB-C4E2-24DD54F57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406253-D7D9-61B4-8554-7ED009BB52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11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Dynamic Graph Visualization on WebGL</a:t>
            </a:r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Guangyu</a:t>
            </a:r>
            <a:r>
              <a:rPr lang="en-GB" dirty="0"/>
              <a:t> 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6E0E7-79AF-A8D4-0170-3967D9924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N" dirty="0"/>
              <a:t>Visualization Group</a:t>
            </a: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CA924-D520-43C4-3A45-3B2C4FD42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3E391E-AC6D-A4DC-AFD0-C525F8D1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E561E6-B01C-2887-D2AA-882E32E5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749B10A-B087-C228-9220-570AB25B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Challenges</a:t>
            </a:r>
            <a:br>
              <a:rPr lang="en-GB" sz="2400" b="1" dirty="0"/>
            </a:br>
            <a:br>
              <a:rPr lang="en-GB" sz="2400" b="1" dirty="0"/>
            </a:br>
            <a:endParaRPr lang="en-GB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6E274C13-2B2D-CE75-07BF-A0BD7DBAB4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7214" y="1136434"/>
                <a:ext cx="6090945" cy="3353280"/>
              </a:xfrm>
            </p:spPr>
            <p:txBody>
              <a:bodyPr>
                <a:normAutofit/>
              </a:bodyPr>
              <a:lstStyle/>
              <a:p>
                <a:pPr lvl="2">
                  <a:spcAft>
                    <a:spcPts val="600"/>
                  </a:spcAft>
                </a:pPr>
                <a:r>
                  <a:rPr lang="en-GB" sz="1950" dirty="0"/>
                  <a:t>High Computation Complexity of Node Repulsion</a:t>
                </a:r>
              </a:p>
              <a:p>
                <a:pPr lvl="3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1600" dirty="0"/>
                  <a:t> for b bents</a:t>
                </a:r>
              </a:p>
              <a:p>
                <a:pPr marL="179025" lvl="3" indent="0">
                  <a:spcAft>
                    <a:spcPts val="600"/>
                  </a:spcAft>
                  <a:buNone/>
                </a:pPr>
                <a:endParaRPr lang="en-GB" sz="1600" dirty="0"/>
              </a:p>
              <a:p>
                <a:pPr lvl="2">
                  <a:spcAft>
                    <a:spcPts val="600"/>
                  </a:spcAft>
                </a:pPr>
                <a:r>
                  <a:rPr lang="en-US" sz="1950" dirty="0"/>
                  <a:t>Hyperparameter Tuning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sz="1600" dirty="0">
                    <a:latin typeface="URWPalladioL"/>
                  </a:rPr>
                  <a:t>Time-Space conversion factor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-webkit-standard"/>
                </a:endParaRPr>
              </a:p>
              <a:p>
                <a:pPr lvl="3">
                  <a:spcAft>
                    <a:spcPts val="6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latin typeface="-webkit-standard"/>
                  </a:rPr>
                  <a:t>Desired Distance between nodes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-webkit-standard"/>
                  <a:ea typeface="Cambria Math" panose="02040503050406030204" pitchFamily="18" charset="0"/>
                </a:endParaRPr>
              </a:p>
              <a:p>
                <a:pPr lvl="3">
                  <a:spcAft>
                    <a:spcPts val="600"/>
                  </a:spcAft>
                </a:pPr>
                <a:endParaRPr lang="en-US" sz="1600" dirty="0">
                  <a:solidFill>
                    <a:srgbClr val="000000"/>
                  </a:solidFill>
                  <a:latin typeface="-webkit-standard"/>
                  <a:ea typeface="Cambria Math" panose="02040503050406030204" pitchFamily="18" charset="0"/>
                </a:endParaRPr>
              </a:p>
              <a:p>
                <a:pPr lvl="2">
                  <a:spcAft>
                    <a:spcPts val="600"/>
                  </a:spcAft>
                </a:pPr>
                <a:r>
                  <a:rPr lang="en-GB" sz="1950" dirty="0"/>
                  <a:t>Initial Replacement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GB" sz="1600" dirty="0"/>
                  <a:t>Preventing large movement at the begin and end time</a:t>
                </a:r>
              </a:p>
            </p:txBody>
          </p:sp>
        </mc:Choice>
        <mc:Fallback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6E274C13-2B2D-CE75-07BF-A0BD7DBAB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7214" y="1136434"/>
                <a:ext cx="6090945" cy="3353280"/>
              </a:xfrm>
              <a:blipFill>
                <a:blip r:embed="rId3"/>
                <a:stretch>
                  <a:fillRect l="-2287" t="-22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1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70050-5467-A6FB-EB6B-8D6B05C3E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069A83-CD5B-A5BE-AB2F-EAE7C6CE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DAF7E3-B4A8-0916-95B3-F070CDAE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927C811-6B4E-46DD-3A28-0A3A1381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Improvement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4471A72C-CC37-7BE2-AF44-86827A065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221" y="1290571"/>
            <a:ext cx="6090945" cy="3353280"/>
          </a:xfrm>
        </p:spPr>
        <p:txBody>
          <a:bodyPr>
            <a:normAutofit/>
          </a:bodyPr>
          <a:lstStyle/>
          <a:p>
            <a:pPr lvl="2">
              <a:spcAft>
                <a:spcPts val="600"/>
              </a:spcAft>
            </a:pPr>
            <a:r>
              <a:rPr lang="en-GB" sz="1950" dirty="0"/>
              <a:t>Exploiting WebGL Parallel Computation on Node Repulsion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Splits force calculations among nodes and computes them in parallel</a:t>
            </a:r>
          </a:p>
          <a:p>
            <a:pPr lvl="2">
              <a:spcAft>
                <a:spcPts val="600"/>
              </a:spcAft>
            </a:pPr>
            <a:r>
              <a:rPr lang="en-US" sz="1950" dirty="0"/>
              <a:t>Hyperparameter Tuning</a:t>
            </a:r>
          </a:p>
          <a:p>
            <a:pPr lvl="3">
              <a:spcAft>
                <a:spcPts val="600"/>
              </a:spcAft>
            </a:pPr>
            <a:r>
              <a:rPr lang="en-US" sz="1600" dirty="0" err="1">
                <a:latin typeface="URWPalladioL"/>
              </a:rPr>
              <a:t>AutoTau</a:t>
            </a:r>
            <a:endParaRPr lang="en-US" sz="1600" dirty="0">
              <a:solidFill>
                <a:srgbClr val="000000"/>
              </a:solidFill>
              <a:latin typeface="-webkit-standard"/>
              <a:ea typeface="Cambria Math" panose="02040503050406030204" pitchFamily="18" charset="0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Initial Replacement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Pre-computes the average node connections to initialize clusters.</a:t>
            </a:r>
          </a:p>
        </p:txBody>
      </p:sp>
    </p:spTree>
    <p:extLst>
      <p:ext uri="{BB962C8B-B14F-4D97-AF65-F5344CB8AC3E}">
        <p14:creationId xmlns:p14="http://schemas.microsoft.com/office/powerpoint/2010/main" val="32055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C9635-21EE-54DE-5E04-B9D1F4EE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CA2D83-6898-0496-58E2-AF2BF756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C69FCD-28B6-E50B-14B3-84CF24FE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186B509-B604-4DFF-1A2D-44AE87AD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Measurement Metrics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EC2EFA3A-E325-3DAB-7A59-181835ED1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221" y="1290571"/>
            <a:ext cx="6090945" cy="3353280"/>
          </a:xfrm>
        </p:spPr>
        <p:txBody>
          <a:bodyPr>
            <a:normAutofit/>
          </a:bodyPr>
          <a:lstStyle/>
          <a:p>
            <a:pPr lvl="2">
              <a:spcAft>
                <a:spcPts val="600"/>
              </a:spcAft>
            </a:pPr>
            <a:r>
              <a:rPr lang="en-US" sz="2000" dirty="0"/>
              <a:t>Crowding</a:t>
            </a:r>
            <a:endParaRPr lang="en-GB" sz="1950" dirty="0"/>
          </a:p>
          <a:p>
            <a:pPr lvl="3">
              <a:spcAft>
                <a:spcPts val="600"/>
              </a:spcAft>
            </a:pPr>
            <a:r>
              <a:rPr lang="en-US" sz="1600" dirty="0">
                <a:effectLst/>
                <a:latin typeface="URWPalladioL"/>
              </a:rPr>
              <a:t>The number of times nodes pass close to each other in animation. </a:t>
            </a:r>
            <a:endParaRPr lang="en-US" sz="1800" dirty="0"/>
          </a:p>
          <a:p>
            <a:pPr lvl="3">
              <a:spcAft>
                <a:spcPts val="600"/>
              </a:spcAft>
            </a:pPr>
            <a:endParaRPr lang="en-GB" sz="1600" dirty="0"/>
          </a:p>
          <a:p>
            <a:pPr lvl="2">
              <a:spcAft>
                <a:spcPts val="600"/>
              </a:spcAft>
            </a:pPr>
            <a:r>
              <a:rPr lang="en-US" sz="1950" dirty="0"/>
              <a:t>Movement</a:t>
            </a:r>
          </a:p>
          <a:p>
            <a:pPr lvl="3">
              <a:spcAft>
                <a:spcPts val="600"/>
              </a:spcAft>
            </a:pPr>
            <a:r>
              <a:rPr lang="en-US" sz="1600" dirty="0"/>
              <a:t>The average 2D movements of nodes.</a:t>
            </a:r>
          </a:p>
          <a:p>
            <a:pPr lvl="3">
              <a:spcAft>
                <a:spcPts val="600"/>
              </a:spcAft>
            </a:pPr>
            <a:endParaRPr lang="en-US" sz="1600" dirty="0">
              <a:solidFill>
                <a:srgbClr val="000000"/>
              </a:solidFill>
              <a:latin typeface="-webkit-standard"/>
              <a:ea typeface="Cambria Math" panose="02040503050406030204" pitchFamily="18" charset="0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Stress</a:t>
            </a:r>
          </a:p>
          <a:p>
            <a:pPr lvl="3">
              <a:spcAft>
                <a:spcPts val="600"/>
              </a:spcAft>
            </a:pPr>
            <a:r>
              <a:rPr lang="en-US" sz="1600" dirty="0"/>
              <a:t>Measures how well the Euclidean distances in the graph layout preserve the shortest path distances in the original graph.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9674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D4EB-5BA7-97BF-0AB9-BA52923D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8B7F7E-2161-D9E1-EFDD-5E77FC38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65E08A-4469-C835-8C6A-962E37F4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575988E-D28C-917E-15E5-0FD97782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Dataset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44C74E1C-106F-2303-F194-A1B7F44E5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199" y="948376"/>
            <a:ext cx="6432851" cy="2933700"/>
          </a:xfrm>
        </p:spPr>
        <p:txBody>
          <a:bodyPr>
            <a:normAutofit lnSpcReduction="10000"/>
          </a:bodyPr>
          <a:lstStyle/>
          <a:p>
            <a:pPr lvl="2">
              <a:spcAft>
                <a:spcPts val="600"/>
              </a:spcAft>
            </a:pPr>
            <a:r>
              <a:rPr lang="en-GB" sz="1950" dirty="0" err="1"/>
              <a:t>Vandubent</a:t>
            </a:r>
            <a:r>
              <a:rPr lang="en-GB" sz="1950" dirty="0"/>
              <a:t>: </a:t>
            </a:r>
            <a:r>
              <a:rPr lang="en-GB" sz="1600" dirty="0"/>
              <a:t>Student relationship across seven different timeframes.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Time-sliced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32 nodes and 49 connections</a:t>
            </a:r>
            <a:endParaRPr lang="en-GB" sz="1950" dirty="0"/>
          </a:p>
          <a:p>
            <a:pPr lvl="2">
              <a:spcAft>
                <a:spcPts val="600"/>
              </a:spcAft>
            </a:pPr>
            <a:r>
              <a:rPr lang="en-US" sz="1950" dirty="0"/>
              <a:t>Rugby: </a:t>
            </a:r>
            <a:r>
              <a:rPr lang="en-US" sz="1600" dirty="0"/>
              <a:t>Competition news of rugby teams on Twitter (X) over a year.</a:t>
            </a:r>
            <a:endParaRPr lang="en-US" sz="1950" dirty="0"/>
          </a:p>
          <a:p>
            <a:pPr lvl="3">
              <a:spcAft>
                <a:spcPts val="600"/>
              </a:spcAft>
            </a:pPr>
            <a:r>
              <a:rPr lang="en-GB" sz="1600" dirty="0" err="1"/>
              <a:t>Continous</a:t>
            </a:r>
            <a:endParaRPr lang="en-GB" sz="1600" dirty="0"/>
          </a:p>
          <a:p>
            <a:pPr lvl="3">
              <a:spcAft>
                <a:spcPts val="600"/>
              </a:spcAft>
            </a:pPr>
            <a:r>
              <a:rPr lang="en-GB" sz="1600" dirty="0"/>
              <a:t>12 nodes and 888 connections(merged repeated news)</a:t>
            </a:r>
            <a:endParaRPr lang="en-US" sz="2000" dirty="0">
              <a:solidFill>
                <a:srgbClr val="000000"/>
              </a:solidFill>
              <a:latin typeface="-webkit-standard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Dialog: </a:t>
            </a:r>
            <a:r>
              <a:rPr lang="en-GB" sz="1600" dirty="0"/>
              <a:t>Dialog from all chapters of book “Pride and Prejudice”</a:t>
            </a:r>
          </a:p>
          <a:p>
            <a:pPr lvl="3">
              <a:spcAft>
                <a:spcPts val="600"/>
              </a:spcAft>
            </a:pPr>
            <a:r>
              <a:rPr lang="en-GB" sz="1600" dirty="0" err="1"/>
              <a:t>Continous</a:t>
            </a:r>
            <a:endParaRPr lang="en-GB" sz="1600" dirty="0"/>
          </a:p>
          <a:p>
            <a:pPr lvl="3">
              <a:spcAft>
                <a:spcPts val="600"/>
              </a:spcAft>
            </a:pPr>
            <a:r>
              <a:rPr lang="en-GB" sz="1600" dirty="0"/>
              <a:t>118 nodes and 3481 connections</a:t>
            </a:r>
          </a:p>
        </p:txBody>
      </p:sp>
    </p:spTree>
    <p:extLst>
      <p:ext uri="{BB962C8B-B14F-4D97-AF65-F5344CB8AC3E}">
        <p14:creationId xmlns:p14="http://schemas.microsoft.com/office/powerpoint/2010/main" val="38460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B3980-4162-8F21-48C0-E16D2A2D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0BA246-06DF-D5A8-D4E8-933C9B59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0AAC20-9501-8832-11E6-D85B3E15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D941816-BBEC-F0D0-D14C-3E119D8C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40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2356-1993-7D27-9EC4-1BE484A5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DA985-57E4-6356-2D4C-EA6130DF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D82FBE-AFB8-AEA8-77F1-7E41B311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DB06-4E7D-C671-A4CE-03417C2F6C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9AB473E-2966-70CD-9B07-624D0F06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E84A2-5859-9CC5-C44D-D2D80502EFF9}"/>
              </a:ext>
            </a:extLst>
          </p:cNvPr>
          <p:cNvSpPr txBox="1"/>
          <p:nvPr/>
        </p:nvSpPr>
        <p:spPr>
          <a:xfrm>
            <a:off x="2068513" y="1831133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cap="none" spc="0" dirty="0">
                <a:ln/>
                <a:solidFill>
                  <a:schemeClr val="accent4"/>
                </a:solidFill>
                <a:effectLst/>
              </a:rPr>
              <a:t>Q&amp;A</a:t>
            </a:r>
            <a:endParaRPr lang="en-CN" sz="80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9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DDBD-D7AC-C8BB-4694-D8B6BC8F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E553F5CD-2699-DF60-92FF-73C4F865C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Visualization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548C8F8-57FD-65C5-90D9-CDC4E5EBA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7" y="962108"/>
            <a:ext cx="6925971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</a:rPr>
              <a:t>volution of relationships between entities.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 temporal graph is used to store events between entities.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Calibri" panose="020F0502020204030204" pitchFamily="34" charset="0"/>
              </a:rPr>
              <a:t>Entities are encoded as node in a static graph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Calibri" panose="020F0502020204030204" pitchFamily="34" charset="0"/>
              </a:rPr>
              <a:t>Events between entities are encoded as undirected edges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An offline dynamic graph has complete knowledge of all event details in advance.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Modeling the distance between entities.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56816595-C89B-4510-6FF4-68E72B70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D3FD0E-44D6-88D4-7228-06AE83C3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9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47840-14A5-2B29-CB5B-A968CBB0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B151837D-B012-0B76-B81B-AE998534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Visualization Demo</a:t>
            </a:r>
            <a:endParaRPr lang="en-US" sz="2400" dirty="0">
              <a:effectLst/>
            </a:endParaRPr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513FEFD7-A766-834D-C8CD-F286679B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202C41-6322-C64A-442F-1082191A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8" name="rugby.mov">
            <a:hlinkClick r:id="" action="ppaction://media"/>
            <a:extLst>
              <a:ext uri="{FF2B5EF4-FFF2-40B4-BE49-F238E27FC236}">
                <a16:creationId xmlns:a16="http://schemas.microsoft.com/office/drawing/2014/main" id="{72A1F7BA-2CCA-33B0-0591-E33EA6B3F3C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6050" y="1634700"/>
            <a:ext cx="4336164" cy="293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869A7-FA9A-EB28-C9CD-1E49691B006F}"/>
              </a:ext>
            </a:extLst>
          </p:cNvPr>
          <p:cNvSpPr txBox="1"/>
          <p:nvPr/>
        </p:nvSpPr>
        <p:spPr>
          <a:xfrm>
            <a:off x="-319596" y="1058700"/>
            <a:ext cx="6312023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Rugby teams' competition network </a:t>
            </a:r>
          </a:p>
        </p:txBody>
      </p:sp>
    </p:spTree>
    <p:extLst>
      <p:ext uri="{BB962C8B-B14F-4D97-AF65-F5344CB8AC3E}">
        <p14:creationId xmlns:p14="http://schemas.microsoft.com/office/powerpoint/2010/main" val="2496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043D-97EA-7F51-3744-26BB3437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C6D99B94-E191-EFF5-CC65-CC1C4F19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Approaches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2EA7FFF-EAFB-1C6F-5D77-9F02B6167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4813086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Time-sliced Graph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Static graph in every snapshot</a:t>
            </a:r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Advantage in </a:t>
            </a:r>
            <a:r>
              <a:rPr lang="en-US" sz="1800" dirty="0">
                <a:latin typeface="Calibri" panose="020F0502020204030204" pitchFamily="34" charset="0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</a:rPr>
              <a:t>tructured </a:t>
            </a:r>
            <a:r>
              <a:rPr lang="en-US" sz="1800" dirty="0">
                <a:latin typeface="Calibri" panose="020F0502020204030204" pitchFamily="34" charset="0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</a:rPr>
              <a:t>ata---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Vandebunt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Loss of information about potential events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Difficult to determine slicing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creiteria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0822894D-E688-327C-E584-C312E7BF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FBC450-9CC5-39C7-370B-B9BAC766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76BB95F7-127F-89DB-721A-51AA3F9A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28" y="1644184"/>
            <a:ext cx="3256144" cy="18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4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C7FAC-6474-2185-7998-A0E60DA9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3EC26FF-F938-1A8F-464D-3CCA476B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Approaches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547585A-02D5-9D2A-211F-00A8C996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4688730" cy="3602578"/>
          </a:xfrm>
        </p:spPr>
        <p:txBody>
          <a:bodyPr>
            <a:normAutofit/>
          </a:bodyPr>
          <a:lstStyle/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Integrated Diagram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Convert time into distance in 3D space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Preserve all details of temporal network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Visualization in Time-Space cube</a:t>
            </a:r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800" dirty="0"/>
              <a:t>	</a:t>
            </a:r>
            <a:r>
              <a:rPr lang="en-US" sz="1600" dirty="0"/>
              <a:t>node  -&gt; trajectory</a:t>
            </a:r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dirty="0"/>
              <a:t>	edge -&gt; connection surface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02322216-1E15-E12A-4F47-DA25C149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789E32C-687D-C345-8C4A-8BA060B8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5" name="Picture 4" descr="A graph of a function and time&#10;&#10;AI-generated content may be incorrect.">
            <a:extLst>
              <a:ext uri="{FF2B5EF4-FFF2-40B4-BE49-F238E27FC236}">
                <a16:creationId xmlns:a16="http://schemas.microsoft.com/office/drawing/2014/main" id="{4F5C8B76-0E20-19AA-42F7-DCCC73456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58" y="1255393"/>
            <a:ext cx="3708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0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9BCE-E922-23F6-31B1-EEB3D95C2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642F2D9-DF61-BEFD-1346-CCA8B470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Computation</a:t>
            </a:r>
            <a:endParaRPr lang="en-US" sz="24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2B6EF73-826E-5758-B799-0B20D24453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9128" y="962108"/>
                <a:ext cx="4688730" cy="3602578"/>
              </a:xfrm>
            </p:spPr>
            <p:txBody>
              <a:bodyPr>
                <a:normAutofit/>
              </a:bodyPr>
              <a:lstStyle/>
              <a:p>
                <a:pPr lvl="3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/>
                  <a:t>Force-directed algorithm</a:t>
                </a:r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dirty="0"/>
                  <a:t>Node Repulsion  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GB" sz="1600" dirty="0"/>
                  <a:t>force repels trajectories from each other</a:t>
                </a:r>
                <a:endParaRPr lang="en-US" sz="1800" dirty="0"/>
              </a:p>
              <a:p>
                <a:pPr marL="361950" lvl="4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d>
                        <m:d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700" dirty="0"/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dirty="0"/>
                  <a:t>Edge Attraction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600" dirty="0">
                    <a:effectLst/>
                    <a:latin typeface="NimbusRomNo9L"/>
                  </a:rPr>
                  <a:t>force attracts the node of edge toward each other, decreasing the length of the edge </a:t>
                </a:r>
                <a:endParaRPr lang="en-US" sz="1600" dirty="0"/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dirty="0"/>
              </a:p>
              <a:p>
                <a:pPr marL="179025" lvl="3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US" sz="1800" dirty="0"/>
              </a:p>
              <a:p>
                <a:pPr marL="644525" lvl="4" indent="-285750"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dirty="0"/>
              </a:p>
              <a:p>
                <a:pPr marL="644525" lvl="4" indent="-285750">
                  <a:lnSpc>
                    <a:spcPct val="90000"/>
                  </a:lnSpc>
                  <a:spcAft>
                    <a:spcPts val="600"/>
                  </a:spcAft>
                </a:pPr>
                <a:endParaRPr lang="en-CN" sz="1800" dirty="0"/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CN" sz="1400" dirty="0"/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2B6EF73-826E-5758-B799-0B20D2445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9128" y="962108"/>
                <a:ext cx="4688730" cy="3602578"/>
              </a:xfrm>
              <a:blipFill>
                <a:blip r:embed="rId3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0A20C505-DF0B-C907-4804-2D259A30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72C998-1495-BEAC-4999-852FDD4F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4CEB7-5AB7-38AF-D767-56AAB549D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33" y="754602"/>
            <a:ext cx="2877407" cy="38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AF59-2069-C8B4-ABC3-76618E241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A37D484A-AC20-5404-10D8-A513428A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Computation</a:t>
            </a:r>
            <a:endParaRPr lang="en-US" sz="2400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FE6B9DF4-7548-EB3E-296F-83FDFF21DC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9127" y="962108"/>
                <a:ext cx="5194825" cy="3602578"/>
              </a:xfrm>
            </p:spPr>
            <p:txBody>
              <a:bodyPr>
                <a:normAutofit/>
              </a:bodyPr>
              <a:lstStyle/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800" dirty="0"/>
                  <a:t>Time Straightening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GB" sz="1600" dirty="0"/>
                  <a:t>force </a:t>
                </a:r>
                <a:r>
                  <a:rPr lang="en-US" sz="1600" dirty="0">
                    <a:effectLst/>
                    <a:latin typeface="URWPalladioL"/>
                  </a:rPr>
                  <a:t>smooths node trajectories, reducing node movements over time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US" sz="1600" dirty="0">
                  <a:effectLst/>
                  <a:latin typeface="URWPalladioL"/>
                </a:endParaRPr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0" i="0" u="none" strike="noStrike" dirty="0" err="1">
                    <a:solidFill>
                      <a:srgbClr val="000000"/>
                    </a:solidFill>
                    <a:effectLst/>
                    <a:latin typeface="-webkit-standard"/>
                  </a:rPr>
                  <a:t>Straightning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latin typeface="URWPalladioL"/>
                  </a:rPr>
                  <a:t>: smooth line segment globally</a:t>
                </a:r>
                <a:endParaRPr lang="en-US" sz="1300" dirty="0">
                  <a:effectLst/>
                  <a:latin typeface="URWPalladioL"/>
                </a:endParaRP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1800" dirty="0">
                    <a:latin typeface="URWPalladioL"/>
                  </a:rPr>
                  <a:t>))</a:t>
                </a: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US" sz="1800" dirty="0"/>
              </a:p>
              <a:p>
                <a:pPr lvl="4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Smoothing</a:t>
                </a:r>
                <a:r>
                  <a:rPr lang="en-US" sz="1600" b="0" i="0" u="none" strike="noStrike" dirty="0">
                    <a:solidFill>
                      <a:srgbClr val="000000"/>
                    </a:solidFill>
                    <a:latin typeface="URWPalladioL"/>
                  </a:rPr>
                  <a:t>: smooth line segment locally</a:t>
                </a:r>
                <a:endParaRPr lang="en-US" sz="1600" dirty="0">
                  <a:effectLst/>
                  <a:latin typeface="URWPalladioL"/>
                </a:endParaRPr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600" dirty="0"/>
                  <a:t>Pull the node closer to the centroid of adjacent nodes</a:t>
                </a:r>
                <a:endParaRPr lang="en-US" sz="1800" dirty="0"/>
              </a:p>
              <a:p>
                <a:pPr marL="179025" lvl="3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US" sz="1800" dirty="0"/>
              </a:p>
              <a:p>
                <a:pPr marL="644525" lvl="4" indent="-285750">
                  <a:lnSpc>
                    <a:spcPct val="90000"/>
                  </a:lnSpc>
                  <a:spcAft>
                    <a:spcPts val="600"/>
                  </a:spcAft>
                </a:pPr>
                <a:endParaRPr lang="en-US" sz="1800" dirty="0"/>
              </a:p>
              <a:p>
                <a:pPr marL="644525" lvl="4" indent="-285750">
                  <a:lnSpc>
                    <a:spcPct val="90000"/>
                  </a:lnSpc>
                  <a:spcAft>
                    <a:spcPts val="600"/>
                  </a:spcAft>
                </a:pPr>
                <a:endParaRPr lang="en-CN" sz="1800" dirty="0"/>
              </a:p>
              <a:p>
                <a:pPr marL="361950" lvl="4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endParaRPr lang="en-CN" sz="1400" dirty="0"/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FE6B9DF4-7548-EB3E-296F-83FDFF21D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9127" y="962108"/>
                <a:ext cx="5194825" cy="3602578"/>
              </a:xfrm>
              <a:blipFill>
                <a:blip r:embed="rId3"/>
                <a:stretch>
                  <a:fillRect t="-24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B6CC8684-96FB-57A8-B15E-89C5A4E1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4BC189-815A-1C9F-6AC1-01155E41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4" name="Picture 3" descr="A drawing of a person&#10;&#10;AI-generated content may be incorrect.">
            <a:extLst>
              <a:ext uri="{FF2B5EF4-FFF2-40B4-BE49-F238E27FC236}">
                <a16:creationId xmlns:a16="http://schemas.microsoft.com/office/drawing/2014/main" id="{D6F99F81-5900-609E-9C8A-84E19A8A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87" y="612559"/>
            <a:ext cx="2694062" cy="36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51D0A-108F-BD5E-05E9-89E9E9060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DB46BDC8-1610-40A1-ADD5-2195B137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Model Framework --- Data Structure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82DFF9E-C4F9-2032-016E-4884C7806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6432604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Computation units for nodes and connections in Time-Space Cube.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Allowing potential improvement in parallel force computation.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Iteratively computes the forces until convergence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Adds or removes bends in the node trajectory during each cycle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effectLst/>
                <a:latin typeface="Calibri" panose="020F0502020204030204" pitchFamily="34" charset="0"/>
              </a:rPr>
              <a:t>Imposes constraints on maximum movement and acceleration 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Corrects the time coordinate with real dataset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2289DDF-B661-FFAA-25EA-97AD6680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95F154-7CDF-205B-94AD-7408E0F3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65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27F8-5801-8301-DBBD-C5E73207D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76E65EC-FC71-7329-B1F7-193AA447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Model Framework --- Visualization 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A4F6AE1-9ABE-816B-36E0-57B4D8B96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6432604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We</a:t>
            </a:r>
            <a:r>
              <a:rPr lang="en-US" sz="2000" dirty="0">
                <a:latin typeface="Calibri" panose="020F0502020204030204" pitchFamily="34" charset="0"/>
              </a:rPr>
              <a:t>bGL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4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high-performance rendering 3D graphics on GPU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Advantages on animation of graph evolution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Renders surfaces using triangle strips</a:t>
            </a:r>
          </a:p>
          <a:p>
            <a:pPr marL="361950" lvl="4" indent="0">
              <a:spcAft>
                <a:spcPts val="600"/>
              </a:spcAft>
              <a:buNone/>
            </a:pPr>
            <a:r>
              <a:rPr lang="en-US" sz="1300" dirty="0">
                <a:latin typeface="Calibri" panose="020F0502020204030204" pitchFamily="34" charset="0"/>
              </a:rPr>
              <a:t>       </a:t>
            </a:r>
            <a:r>
              <a:rPr lang="en-US" sz="1600" dirty="0">
                <a:latin typeface="Calibri" panose="020F0502020204030204" pitchFamily="34" charset="0"/>
              </a:rPr>
              <a:t>Serializes the node coordinates into the vertex shader </a:t>
            </a:r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Server-Client environment accelerating the computation speed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FAFB933F-46AE-9573-8795-FE8361F1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629166-4BA6-9ACF-4A44-963874F5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pic>
        <p:nvPicPr>
          <p:cNvPr id="8" name="Picture 7" descr="A green triangle with black arrows&#10;&#10;AI-generated content may be incorrect.">
            <a:extLst>
              <a:ext uri="{FF2B5EF4-FFF2-40B4-BE49-F238E27FC236}">
                <a16:creationId xmlns:a16="http://schemas.microsoft.com/office/drawing/2014/main" id="{4B2BE6A9-66C7-EECC-1909-DE8A02DA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11" y="2207344"/>
            <a:ext cx="2703036" cy="11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5572</TotalTime>
  <Words>523</Words>
  <Application>Microsoft Macintosh PowerPoint</Application>
  <PresentationFormat>On-screen Show (16:9)</PresentationFormat>
  <Paragraphs>163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-webkit-standard</vt:lpstr>
      <vt:lpstr>NimbusRomNo9L</vt:lpstr>
      <vt:lpstr>URWPalladioL</vt:lpstr>
      <vt:lpstr>Arial</vt:lpstr>
      <vt:lpstr>Calibri</vt:lpstr>
      <vt:lpstr>Cambria Math</vt:lpstr>
      <vt:lpstr>Kantoorthema</vt:lpstr>
      <vt:lpstr>Dynamic Graph Visualization on WebGL</vt:lpstr>
      <vt:lpstr>Dynamic Graph Visualization</vt:lpstr>
      <vt:lpstr>Dynamic Graph Visualization Demo</vt:lpstr>
      <vt:lpstr>Dynamic Graph Approaches</vt:lpstr>
      <vt:lpstr>Dynamic Graph Approaches</vt:lpstr>
      <vt:lpstr>Dynamic Graph Computation</vt:lpstr>
      <vt:lpstr>Dynamic Graph Computation</vt:lpstr>
      <vt:lpstr>Model Framework --- Data Structure</vt:lpstr>
      <vt:lpstr>Model Framework --- Visualization </vt:lpstr>
      <vt:lpstr>Challenges  </vt:lpstr>
      <vt:lpstr>Improvement</vt:lpstr>
      <vt:lpstr>Measurement Metrics</vt:lpstr>
      <vt:lpstr>Dataset</vt:lpstr>
      <vt:lpstr>Demo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Li, Guangyu</cp:lastModifiedBy>
  <cp:revision>39</cp:revision>
  <dcterms:created xsi:type="dcterms:W3CDTF">2019-11-27T15:26:32Z</dcterms:created>
  <dcterms:modified xsi:type="dcterms:W3CDTF">2025-03-20T15:27:47Z</dcterms:modified>
</cp:coreProperties>
</file>